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4079538" cy="7920038"/>
  <p:notesSz cx="7010400" cy="9236075"/>
  <p:defaultTextStyle>
    <a:defPPr>
      <a:defRPr lang="en-US"/>
    </a:defPPr>
    <a:lvl1pPr marL="0" algn="l" defTabSz="1055949" rtl="0" eaLnBrk="1" latinLnBrk="0" hangingPunct="1">
      <a:defRPr sz="2079" kern="1200">
        <a:solidFill>
          <a:schemeClr val="tx1"/>
        </a:solidFill>
        <a:latin typeface="+mn-lt"/>
        <a:ea typeface="+mn-ea"/>
        <a:cs typeface="+mn-cs"/>
      </a:defRPr>
    </a:lvl1pPr>
    <a:lvl2pPr marL="527975" algn="l" defTabSz="1055949" rtl="0" eaLnBrk="1" latinLnBrk="0" hangingPunct="1">
      <a:defRPr sz="2079" kern="1200">
        <a:solidFill>
          <a:schemeClr val="tx1"/>
        </a:solidFill>
        <a:latin typeface="+mn-lt"/>
        <a:ea typeface="+mn-ea"/>
        <a:cs typeface="+mn-cs"/>
      </a:defRPr>
    </a:lvl2pPr>
    <a:lvl3pPr marL="1055949" algn="l" defTabSz="1055949" rtl="0" eaLnBrk="1" latinLnBrk="0" hangingPunct="1">
      <a:defRPr sz="2079" kern="1200">
        <a:solidFill>
          <a:schemeClr val="tx1"/>
        </a:solidFill>
        <a:latin typeface="+mn-lt"/>
        <a:ea typeface="+mn-ea"/>
        <a:cs typeface="+mn-cs"/>
      </a:defRPr>
    </a:lvl3pPr>
    <a:lvl4pPr marL="1583924" algn="l" defTabSz="1055949" rtl="0" eaLnBrk="1" latinLnBrk="0" hangingPunct="1">
      <a:defRPr sz="2079" kern="1200">
        <a:solidFill>
          <a:schemeClr val="tx1"/>
        </a:solidFill>
        <a:latin typeface="+mn-lt"/>
        <a:ea typeface="+mn-ea"/>
        <a:cs typeface="+mn-cs"/>
      </a:defRPr>
    </a:lvl4pPr>
    <a:lvl5pPr marL="2111898" algn="l" defTabSz="1055949" rtl="0" eaLnBrk="1" latinLnBrk="0" hangingPunct="1">
      <a:defRPr sz="2079" kern="1200">
        <a:solidFill>
          <a:schemeClr val="tx1"/>
        </a:solidFill>
        <a:latin typeface="+mn-lt"/>
        <a:ea typeface="+mn-ea"/>
        <a:cs typeface="+mn-cs"/>
      </a:defRPr>
    </a:lvl5pPr>
    <a:lvl6pPr marL="2639873" algn="l" defTabSz="1055949" rtl="0" eaLnBrk="1" latinLnBrk="0" hangingPunct="1">
      <a:defRPr sz="2079" kern="1200">
        <a:solidFill>
          <a:schemeClr val="tx1"/>
        </a:solidFill>
        <a:latin typeface="+mn-lt"/>
        <a:ea typeface="+mn-ea"/>
        <a:cs typeface="+mn-cs"/>
      </a:defRPr>
    </a:lvl6pPr>
    <a:lvl7pPr marL="3167847" algn="l" defTabSz="1055949" rtl="0" eaLnBrk="1" latinLnBrk="0" hangingPunct="1">
      <a:defRPr sz="2079" kern="1200">
        <a:solidFill>
          <a:schemeClr val="tx1"/>
        </a:solidFill>
        <a:latin typeface="+mn-lt"/>
        <a:ea typeface="+mn-ea"/>
        <a:cs typeface="+mn-cs"/>
      </a:defRPr>
    </a:lvl7pPr>
    <a:lvl8pPr marL="3695822" algn="l" defTabSz="1055949" rtl="0" eaLnBrk="1" latinLnBrk="0" hangingPunct="1">
      <a:defRPr sz="2079" kern="1200">
        <a:solidFill>
          <a:schemeClr val="tx1"/>
        </a:solidFill>
        <a:latin typeface="+mn-lt"/>
        <a:ea typeface="+mn-ea"/>
        <a:cs typeface="+mn-cs"/>
      </a:defRPr>
    </a:lvl8pPr>
    <a:lvl9pPr marL="4223796" algn="l" defTabSz="1055949" rtl="0" eaLnBrk="1" latinLnBrk="0" hangingPunct="1">
      <a:defRPr sz="2079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708" y="-72"/>
      </p:cViewPr>
      <p:guideLst>
        <p:guide orient="horz" pos="2494"/>
        <p:guide pos="44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D03F-E2BB-454F-9D5B-C86059EF3CA7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3705-4C4C-4752-B6C7-149C3949A6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000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7968" y="421669"/>
            <a:ext cx="12143602" cy="15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7968" y="2108344"/>
            <a:ext cx="12143602" cy="5025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7968" y="7340702"/>
            <a:ext cx="3167896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0D03F-E2BB-454F-9D5B-C86059EF3CA7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3847" y="7340702"/>
            <a:ext cx="4751844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43674" y="7340702"/>
            <a:ext cx="3167896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93705-4C4C-4752-B6C7-149C3949A6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06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1055949" rtl="0" eaLnBrk="1" latinLnBrk="0" hangingPunct="1">
        <a:lnSpc>
          <a:spcPct val="90000"/>
        </a:lnSpc>
        <a:spcBef>
          <a:spcPct val="0"/>
        </a:spcBef>
        <a:buNone/>
        <a:defRPr sz="508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3987" indent="-263987" algn="l" defTabSz="1055949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3233" kern="1200">
          <a:solidFill>
            <a:schemeClr val="tx1"/>
          </a:solidFill>
          <a:latin typeface="+mn-lt"/>
          <a:ea typeface="+mn-ea"/>
          <a:cs typeface="+mn-cs"/>
        </a:defRPr>
      </a:lvl1pPr>
      <a:lvl2pPr marL="791962" indent="-263987" algn="l" defTabSz="1055949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772" kern="1200">
          <a:solidFill>
            <a:schemeClr val="tx1"/>
          </a:solidFill>
          <a:latin typeface="+mn-lt"/>
          <a:ea typeface="+mn-ea"/>
          <a:cs typeface="+mn-cs"/>
        </a:defRPr>
      </a:lvl2pPr>
      <a:lvl3pPr marL="1319936" indent="-263987" algn="l" defTabSz="1055949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3pPr>
      <a:lvl4pPr marL="1847911" indent="-263987" algn="l" defTabSz="1055949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375886" indent="-263987" algn="l" defTabSz="1055949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903860" indent="-263987" algn="l" defTabSz="1055949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431835" indent="-263987" algn="l" defTabSz="1055949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959809" indent="-263987" algn="l" defTabSz="1055949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487784" indent="-263987" algn="l" defTabSz="1055949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55949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1pPr>
      <a:lvl2pPr marL="527975" algn="l" defTabSz="1055949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2pPr>
      <a:lvl3pPr marL="1055949" algn="l" defTabSz="1055949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3pPr>
      <a:lvl4pPr marL="1583924" algn="l" defTabSz="1055949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111898" algn="l" defTabSz="1055949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639873" algn="l" defTabSz="1055949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167847" algn="l" defTabSz="1055949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695822" algn="l" defTabSz="1055949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223796" algn="l" defTabSz="1055949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000" b="1" smtClean="0">
                <a:cs typeface="Times New Roman" pitchFamily="18" charset="0"/>
              </a:rPr>
              <a:t>M Tech(Data Science &amp; Engineering)</a:t>
            </a:r>
            <a:br>
              <a:rPr lang="en-IN" sz="4000" b="1" smtClean="0">
                <a:cs typeface="Times New Roman" pitchFamily="18" charset="0"/>
              </a:rPr>
            </a:br>
            <a:r>
              <a:rPr lang="en-IN" sz="4000" b="1" smtClean="0">
                <a:cs typeface="Times New Roman" pitchFamily="18" charset="0"/>
              </a:rPr>
              <a:t>Introduction to Statistical Methods[ISM]</a:t>
            </a:r>
            <a:endParaRPr lang="en-US" altLang="en-US" sz="4000" b="1" dirty="0">
              <a:solidFill>
                <a:srgbClr val="FFFF00"/>
              </a:solidFill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00B0F0"/>
                </a:solidFill>
                <a:latin typeface="Helvetica LT Std Cond Light"/>
              </a:rPr>
              <a:t>Solution -2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75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 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75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mtClean="0">
                <a:solidFill>
                  <a:srgbClr val="FF0000"/>
                </a:solidFill>
                <a:latin typeface="Helvetica LT Std Cond Light"/>
              </a:rPr>
              <a:t>Problem - 3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59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00B0F0"/>
                </a:solidFill>
                <a:latin typeface="Helvetica LT Std Cond Light"/>
              </a:rPr>
              <a:t>Solution -3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42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mtClean="0">
                <a:solidFill>
                  <a:srgbClr val="FF0000"/>
                </a:solidFill>
                <a:latin typeface="Helvetica LT Std Cond Light"/>
              </a:rPr>
              <a:t>Problem - 4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04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00B0F0"/>
                </a:solidFill>
                <a:latin typeface="Helvetica LT Std Cond Light"/>
              </a:rPr>
              <a:t>Solution -4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1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00B0F0"/>
                </a:solidFill>
                <a:latin typeface="Helvetica LT Std Cond Light"/>
              </a:rPr>
              <a:t>Solution -4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9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smtClean="0">
                <a:solidFill>
                  <a:srgbClr val="FF0000"/>
                </a:solidFill>
                <a:latin typeface="Helvetica LT Std Cond Light"/>
              </a:rPr>
              <a:t>Problem - 5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02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00B0F0"/>
                </a:solidFill>
                <a:latin typeface="Helvetica LT Std Cond Light"/>
              </a:rPr>
              <a:t>Solution - 5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65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 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93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64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 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02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smtClean="0">
                <a:solidFill>
                  <a:srgbClr val="FF0000"/>
                </a:solidFill>
                <a:latin typeface="Helvetica LT Std Cond Light"/>
              </a:rPr>
              <a:t>Problem - 6 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72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smtClean="0">
                <a:solidFill>
                  <a:srgbClr val="00B0F0"/>
                </a:solidFill>
                <a:latin typeface="Helvetica LT Std Cond Light"/>
              </a:rPr>
              <a:t>Solution - 6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11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smtClean="0">
                <a:solidFill>
                  <a:srgbClr val="FF0000"/>
                </a:solidFill>
                <a:latin typeface="Helvetica LT Std Cond Light"/>
              </a:rPr>
              <a:t>Problem - 7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56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smtClean="0">
                <a:solidFill>
                  <a:srgbClr val="00B0F0"/>
                </a:solidFill>
                <a:latin typeface="Helvetica LT Std Cond Light"/>
              </a:rPr>
              <a:t>Solution - 7</a:t>
            </a:r>
            <a:endParaRPr lang="en-US" altLang="en-US" b="1" dirty="0">
              <a:solidFill>
                <a:srgbClr val="0033CC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76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2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smtClean="0">
                <a:solidFill>
                  <a:srgbClr val="00B0F0"/>
                </a:solidFill>
                <a:latin typeface="Helvetica LT Std Cond Light"/>
              </a:rPr>
              <a:t>Solution - 7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62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smtClean="0">
                <a:solidFill>
                  <a:srgbClr val="FF0000"/>
                </a:solidFill>
                <a:latin typeface="Helvetica LT Std Cond Light"/>
              </a:rPr>
              <a:t>Problem - 8</a:t>
            </a:r>
            <a:r>
              <a:rPr lang="en-IN" smtClean="0"/>
              <a:t> 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3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00B0F0"/>
                </a:solidFill>
                <a:latin typeface="Helvetica LT Std Cond Light"/>
              </a:rPr>
              <a:t>Solution - 8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31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smtClean="0">
                <a:solidFill>
                  <a:srgbClr val="00B0F0"/>
                </a:solidFill>
                <a:latin typeface="Helvetica LT Std Cond Light"/>
              </a:rPr>
              <a:t>Solution - 8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69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Learning objectives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94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00B0F0"/>
                </a:solidFill>
                <a:latin typeface="Helvetica LT Std Cond Light"/>
              </a:rPr>
              <a:t>Solution - 8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62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02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smtClean="0">
                <a:solidFill>
                  <a:srgbClr val="FF0000"/>
                </a:solidFill>
                <a:latin typeface="Helvetica LT Std Cond Light"/>
              </a:rPr>
              <a:t>Problem - 9 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73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smtClean="0">
                <a:solidFill>
                  <a:srgbClr val="00B0F0"/>
                </a:solidFill>
                <a:latin typeface="Helvetica LT Std Cond Light"/>
              </a:rPr>
              <a:t>Solution-9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67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 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44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mtClean="0">
                <a:solidFill>
                  <a:srgbClr val="FF0000"/>
                </a:solidFill>
                <a:latin typeface="Helvetica LT Std Cond Light"/>
              </a:rPr>
              <a:t>Problem - 10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85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00B0F0"/>
                </a:solidFill>
                <a:latin typeface="Helvetica LT Std Cond Light"/>
              </a:rPr>
              <a:t>Solution - 10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80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89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00B0F0"/>
                </a:solidFill>
                <a:latin typeface="Helvetica LT Std Cond Light"/>
              </a:rPr>
              <a:t>Solution - 10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14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smtClean="0">
                <a:solidFill>
                  <a:srgbClr val="FF0000"/>
                </a:solidFill>
              </a:rPr>
              <a:t>Probability Mass function(Pmf)</a:t>
            </a:r>
            <a:br>
              <a:rPr lang="en-IN" b="1" u="sng" smtClean="0">
                <a:solidFill>
                  <a:srgbClr val="FF0000"/>
                </a:solidFill>
              </a:rPr>
            </a:br>
            <a:r>
              <a:rPr lang="en-IN" smtClean="0">
                <a:solidFill>
                  <a:srgbClr val="FF0000"/>
                </a:solidFill>
              </a:rPr>
              <a:t>(</a:t>
            </a:r>
            <a:r>
              <a:rPr lang="en-IN" smtClean="0"/>
              <a:t>Probability distribution function</a:t>
            </a:r>
            <a:r>
              <a:rPr lang="en-IN" smtClean="0">
                <a:solidFill>
                  <a:srgbClr val="FF0000"/>
                </a:solidFill>
              </a:rPr>
              <a:t>)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65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smtClean="0">
                <a:solidFill>
                  <a:srgbClr val="FF0000"/>
                </a:solidFill>
                <a:latin typeface="Helvetica LT Std Cond Light"/>
              </a:rPr>
              <a:t>Problem - 1</a:t>
            </a:r>
            <a:endParaRPr lang="en-IN" b="1" dirty="0">
              <a:latin typeface="Helvetica LT Std Cond Ligh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77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smtClean="0">
                <a:solidFill>
                  <a:srgbClr val="FF0000"/>
                </a:solidFill>
              </a:rPr>
              <a:t>Continuous Probability Distributions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3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smtClean="0">
                <a:solidFill>
                  <a:srgbClr val="FF0000"/>
                </a:solidFill>
              </a:rPr>
              <a:t>Properties of continuous probability distribution</a:t>
            </a:r>
            <a:endParaRPr lang="en-IN" sz="36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08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 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8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158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- 11</a:t>
            </a:r>
            <a:endParaRPr lang="en-US" sz="4158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97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62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5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smtClean="0">
                <a:solidFill>
                  <a:srgbClr val="FF0000"/>
                </a:solidFill>
              </a:rPr>
              <a:t>Problem - 12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74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smtClean="0">
                <a:solidFill>
                  <a:srgbClr val="00B0F0"/>
                </a:solidFill>
                <a:latin typeface="Helvetica LT Std Cond Light"/>
              </a:rPr>
              <a:t>Solution - 12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22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00B0F0"/>
                </a:solidFill>
                <a:latin typeface="Helvetica LT Std Cond Light"/>
              </a:rPr>
              <a:t>Solution - 12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330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smtClean="0">
                <a:solidFill>
                  <a:srgbClr val="00B0F0"/>
                </a:solidFill>
                <a:latin typeface="Helvetica LT Std Cond Light"/>
              </a:rPr>
              <a:t>Solution - 12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77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smtClean="0">
                <a:solidFill>
                  <a:srgbClr val="00B0F0"/>
                </a:solidFill>
                <a:latin typeface="Helvetica LT Std Cond Light"/>
              </a:rPr>
              <a:t>Solution -1</a:t>
            </a:r>
            <a:endParaRPr lang="en-IN" b="1" dirty="0">
              <a:latin typeface="Helvetica LT Std Cond Ligh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04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smtClean="0">
                <a:solidFill>
                  <a:srgbClr val="FF0000"/>
                </a:solidFill>
              </a:rPr>
              <a:t>Problem - 13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04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mtClean="0">
                <a:solidFill>
                  <a:srgbClr val="00B0F0"/>
                </a:solidFill>
              </a:rPr>
              <a:t>Solution-13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19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mtClean="0">
                <a:solidFill>
                  <a:srgbClr val="00B0F0"/>
                </a:solidFill>
              </a:rPr>
              <a:t>Solution- 13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5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mtClean="0">
                <a:solidFill>
                  <a:srgbClr val="00B0F0"/>
                </a:solidFill>
              </a:rPr>
              <a:t>Solution-13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643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mtClean="0">
                <a:solidFill>
                  <a:srgbClr val="00B0F0"/>
                </a:solidFill>
              </a:rPr>
              <a:t>Solution- 13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169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mtClean="0">
                <a:solidFill>
                  <a:srgbClr val="00B0F0"/>
                </a:solidFill>
              </a:rPr>
              <a:t>Solution-13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221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239" b="1" smtClean="0">
                <a:latin typeface="Times New Roman" pitchFamily="18" charset="0"/>
                <a:cs typeface="Times New Roman" pitchFamily="18" charset="0"/>
              </a:rPr>
              <a:t>Thanks</a:t>
            </a:r>
            <a:endParaRPr lang="en-US" sz="9239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90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smtClean="0">
                <a:solidFill>
                  <a:srgbClr val="00B0F0"/>
                </a:solidFill>
                <a:latin typeface="Helvetica LT Std Cond Light"/>
              </a:rPr>
              <a:t>Solution -1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72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00B0F0"/>
                </a:solidFill>
                <a:latin typeface="Helvetica LT Std Cond Light"/>
              </a:rPr>
              <a:t>Solution -1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58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00B0F0"/>
                </a:solidFill>
                <a:latin typeface="Helvetica LT Std Cond Light"/>
              </a:rPr>
              <a:t>Solution -1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43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mtClean="0">
                <a:solidFill>
                  <a:srgbClr val="FF0000"/>
                </a:solidFill>
                <a:latin typeface="Helvetica LT Std Cond Light"/>
              </a:rPr>
              <a:t>Problem - 2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9538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47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</Words>
  <Application>Microsoft Office PowerPoint</Application>
  <PresentationFormat>Custom</PresentationFormat>
  <Paragraphs>50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M Tech(Data Science &amp; Engineering) Introduction to Statistical Methods[ISM]</vt:lpstr>
      <vt:lpstr>PowerPoint Presentation</vt:lpstr>
      <vt:lpstr>Learning objectives</vt:lpstr>
      <vt:lpstr>Problem - 1</vt:lpstr>
      <vt:lpstr>Solution -1</vt:lpstr>
      <vt:lpstr>Solution -1</vt:lpstr>
      <vt:lpstr>Solution -1</vt:lpstr>
      <vt:lpstr>Solution -1</vt:lpstr>
      <vt:lpstr>Problem - 2</vt:lpstr>
      <vt:lpstr>Solution -2</vt:lpstr>
      <vt:lpstr> </vt:lpstr>
      <vt:lpstr>Problem - 3</vt:lpstr>
      <vt:lpstr>Solution -3</vt:lpstr>
      <vt:lpstr>Problem - 4</vt:lpstr>
      <vt:lpstr>Solution -4</vt:lpstr>
      <vt:lpstr>Solution -4</vt:lpstr>
      <vt:lpstr>Problem - 5</vt:lpstr>
      <vt:lpstr>Solution - 5</vt:lpstr>
      <vt:lpstr> </vt:lpstr>
      <vt:lpstr> </vt:lpstr>
      <vt:lpstr>Problem - 6 </vt:lpstr>
      <vt:lpstr>Solution - 6</vt:lpstr>
      <vt:lpstr>Problem - 7</vt:lpstr>
      <vt:lpstr>Solution - 7</vt:lpstr>
      <vt:lpstr>PowerPoint Presentation</vt:lpstr>
      <vt:lpstr>Solution - 7</vt:lpstr>
      <vt:lpstr>Problem - 8 </vt:lpstr>
      <vt:lpstr>Solution - 8</vt:lpstr>
      <vt:lpstr>Solution - 8</vt:lpstr>
      <vt:lpstr>Solution - 8</vt:lpstr>
      <vt:lpstr>PowerPoint Presentation</vt:lpstr>
      <vt:lpstr>Problem - 9 </vt:lpstr>
      <vt:lpstr>Solution-9</vt:lpstr>
      <vt:lpstr> </vt:lpstr>
      <vt:lpstr>Problem - 10</vt:lpstr>
      <vt:lpstr>Solution - 10</vt:lpstr>
      <vt:lpstr>PowerPoint Presentation</vt:lpstr>
      <vt:lpstr>Solution - 10</vt:lpstr>
      <vt:lpstr>Probability Mass function(Pmf) (Probability distribution function)</vt:lpstr>
      <vt:lpstr>Continuous Probability Distributions</vt:lpstr>
      <vt:lpstr>Properties of continuous probability distribution</vt:lpstr>
      <vt:lpstr> </vt:lpstr>
      <vt:lpstr>Problem - 11</vt:lpstr>
      <vt:lpstr>PowerPoint Presentation</vt:lpstr>
      <vt:lpstr>PowerPoint Presentation</vt:lpstr>
      <vt:lpstr>Problem - 12</vt:lpstr>
      <vt:lpstr>Solution - 12</vt:lpstr>
      <vt:lpstr>Solution - 12</vt:lpstr>
      <vt:lpstr>Solution - 12</vt:lpstr>
      <vt:lpstr>Problem - 13</vt:lpstr>
      <vt:lpstr>Solution-13</vt:lpstr>
      <vt:lpstr>Solution- 13</vt:lpstr>
      <vt:lpstr>Solution-13</vt:lpstr>
      <vt:lpstr>Solution- 13</vt:lpstr>
      <vt:lpstr>Solution-13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 Tech(Data Science &amp; Engineering) Introduction to Statistical Methods[ISM]</dc:title>
  <dc:creator>Vamshi Goud</dc:creator>
  <cp:lastModifiedBy>Windows User</cp:lastModifiedBy>
  <cp:revision>2</cp:revision>
  <dcterms:created xsi:type="dcterms:W3CDTF">2021-11-24T04:16:27Z</dcterms:created>
  <dcterms:modified xsi:type="dcterms:W3CDTF">2022-05-01T15:40:58Z</dcterms:modified>
</cp:coreProperties>
</file>